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6"/>
  </p:notesMasterIdLst>
  <p:sldIdLst>
    <p:sldId id="256" r:id="rId5"/>
    <p:sldId id="344" r:id="rId6"/>
    <p:sldId id="336" r:id="rId7"/>
    <p:sldId id="337" r:id="rId8"/>
    <p:sldId id="338" r:id="rId9"/>
    <p:sldId id="340" r:id="rId10"/>
    <p:sldId id="339" r:id="rId11"/>
    <p:sldId id="341" r:id="rId12"/>
    <p:sldId id="342" r:id="rId13"/>
    <p:sldId id="343" r:id="rId14"/>
    <p:sldId id="345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seph Theile" initials="J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294E"/>
    <a:srgbClr val="1E13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5620"/>
    <p:restoredTop sz="85486" autoAdjust="0"/>
  </p:normalViewPr>
  <p:slideViewPr>
    <p:cSldViewPr>
      <p:cViewPr varScale="1">
        <p:scale>
          <a:sx n="76" d="100"/>
          <a:sy n="76" d="100"/>
        </p:scale>
        <p:origin x="78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E111C5-2E10-4B50-903C-56D65B4EDD75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D6E9DA-062B-4AC6-8061-5436A2651A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247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6E9DA-062B-4AC6-8061-5436A2651AB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6E9DA-062B-4AC6-8061-5436A2651AB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the title.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enter additional information.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F6CC3-1935-42FB-A2F2-553D6CFA2C06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734D1-8BCF-4F6B-8C2C-67A07E74FC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829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-2583" y="478510"/>
            <a:ext cx="9154332" cy="1143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2583" y="6324600"/>
            <a:ext cx="9144000" cy="540504"/>
          </a:xfrm>
          <a:prstGeom prst="rect">
            <a:avLst/>
          </a:prstGeom>
          <a:solidFill>
            <a:srgbClr val="2829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2583" y="6196416"/>
            <a:ext cx="9154332" cy="1143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 descr="http://quickmoneyanswers.com/wp-content/uploads/2012/03/nevada-state-sales-tax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2064" y="12357"/>
            <a:ext cx="2126822" cy="2129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5293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2810"/>
            <a:ext cx="8229600" cy="82482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41E8-E4A9-4E31-B52E-C23E6D9A095B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734D1-8BCF-4F6B-8C2C-67A07E74FC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829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-2583" y="478510"/>
            <a:ext cx="9154332" cy="1143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-2583" y="6324600"/>
            <a:ext cx="9144000" cy="540504"/>
          </a:xfrm>
          <a:prstGeom prst="rect">
            <a:avLst/>
          </a:prstGeom>
          <a:solidFill>
            <a:srgbClr val="2829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Division of Health Care Financing and</a:t>
            </a:r>
            <a:r>
              <a:rPr lang="en-US" baseline="0" dirty="0"/>
              <a:t> Policy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2583" y="6196416"/>
            <a:ext cx="9154332" cy="1143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6" descr="http://quickmoneyanswers.com/wp-content/uploads/2012/03/nevada-state-sales-tax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1"/>
            <a:ext cx="1293782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297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613EA-D432-474A-A72A-B0553610DE57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734D1-8BCF-4F6B-8C2C-67A07E74FC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39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62400"/>
            <a:ext cx="6477000" cy="1981200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Tribal Consultation</a:t>
            </a:r>
            <a:br>
              <a:rPr lang="en-US" dirty="0"/>
            </a:br>
            <a:r>
              <a:rPr lang="en-US" dirty="0"/>
              <a:t>April 10, 2019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52400" y="685800"/>
            <a:ext cx="32766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Steve </a:t>
            </a:r>
            <a:r>
              <a:rPr lang="en-US" sz="1800" dirty="0" err="1"/>
              <a:t>Sisolak</a:t>
            </a:r>
            <a:br>
              <a:rPr lang="en-US" sz="1800" dirty="0"/>
            </a:br>
            <a:r>
              <a:rPr lang="en-US" sz="1800" dirty="0"/>
              <a:t>Governor</a:t>
            </a:r>
          </a:p>
          <a:p>
            <a:endParaRPr lang="en-US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715000" y="685800"/>
            <a:ext cx="32766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Suzanne Bierman, JD, MPH</a:t>
            </a:r>
          </a:p>
          <a:p>
            <a:r>
              <a:rPr lang="en-US" sz="1600" dirty="0"/>
              <a:t>Administrator</a:t>
            </a:r>
          </a:p>
          <a:p>
            <a:r>
              <a:rPr lang="en-US" sz="1600" dirty="0"/>
              <a:t>Division of Health Care Financing and Policy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427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40027-B395-4215-B2CD-34A0DDCF9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Tribal Administrative Claiming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812D3-948B-49A9-8B7D-37F00139E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dirty="0"/>
              <a:t>DHCFP continues to explore options for Tribal Administrative Claiming</a:t>
            </a:r>
          </a:p>
          <a:p>
            <a:r>
              <a:rPr lang="en-US" sz="2400" dirty="0"/>
              <a:t>MAC allows government agencies to receive reimbursement for administrative activities, such as outreach and referral</a:t>
            </a:r>
          </a:p>
          <a:p>
            <a:r>
              <a:rPr lang="en-US" sz="2400" dirty="0"/>
              <a:t>The goal is increase retention and enrollment of AI/AN recipients in Medicaid</a:t>
            </a:r>
          </a:p>
          <a:p>
            <a:r>
              <a:rPr lang="en-US" sz="2400" dirty="0"/>
              <a:t>California and Washington tribes participate in a random moment time study (RMTS)</a:t>
            </a:r>
          </a:p>
          <a:p>
            <a:r>
              <a:rPr lang="en-US" sz="2400" dirty="0"/>
              <a:t>Alaska tribes provide an attestation of outreach and enrollment activities with an invoice attestation.</a:t>
            </a:r>
          </a:p>
          <a:p>
            <a:r>
              <a:rPr lang="en-US" sz="2400" dirty="0"/>
              <a:t>TMAC is eligible for 50% federal match. Tribes would establish an intergovernmental transfer with the state to forward the non federal share through which the state could draw down the federal share </a:t>
            </a:r>
          </a:p>
          <a:p>
            <a:r>
              <a:rPr lang="en-US" sz="2400" dirty="0"/>
              <a:t>Nevada will continue to conduct research and provide a in depth comparison of the states participating in TMAC to determine the feasibility for the state</a:t>
            </a:r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37FA6B-84B7-4618-BDA0-B83E986CF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734D1-8BCF-4F6B-8C2C-67A07E74FCC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690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8E6E9-BDFA-41E4-928E-DC2BB8B5A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AI/AN Medical Homes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287C4-0B31-4B79-A19F-9F7D2270B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Arizona Medicaid has added an option for American Indian Medical Homes (AIMH)</a:t>
            </a:r>
          </a:p>
          <a:p>
            <a:r>
              <a:rPr lang="en-US" dirty="0"/>
              <a:t>AIMH supports Primary Care Case Management (PCCM), diabetes education, and care coordination for enrolled members</a:t>
            </a:r>
          </a:p>
          <a:p>
            <a:r>
              <a:rPr lang="en-US" dirty="0"/>
              <a:t>AIMH addresses health disparities between American Indian and other populations in Arizona by enhancing case management.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CA368D-0FB1-447D-89CD-6D920B0C5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734D1-8BCF-4F6B-8C2C-67A07E74FCC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34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1F0CF-4FC8-459E-A8C4-94D9C99C0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Telepharmacy</a:t>
            </a:r>
            <a:r>
              <a:rPr lang="en-US" dirty="0"/>
              <a:t>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75B6C-DC97-46CC-88AD-D13E68058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Telepharmacy</a:t>
            </a:r>
            <a:r>
              <a:rPr lang="en-US" dirty="0"/>
              <a:t> allows pharmacists to communicate with pharmacy technicians at remote sites with audio visual networks</a:t>
            </a:r>
          </a:p>
          <a:p>
            <a:r>
              <a:rPr lang="en-US" dirty="0"/>
              <a:t>Pharmaceutical vending machines may also be an option</a:t>
            </a:r>
          </a:p>
          <a:p>
            <a:r>
              <a:rPr lang="en-US" dirty="0"/>
              <a:t>Would allow pharmacy options for rural or underserved locations.</a:t>
            </a:r>
          </a:p>
          <a:p>
            <a:r>
              <a:rPr lang="en-US" dirty="0"/>
              <a:t>Several states have expanded state law to include </a:t>
            </a:r>
            <a:r>
              <a:rPr lang="en-US" dirty="0" err="1"/>
              <a:t>telepharmacy</a:t>
            </a:r>
            <a:r>
              <a:rPr lang="en-US" dirty="0"/>
              <a:t> including Alaska, Idaho, Illinois, Montana, South Dakota, Texas, Utah, Vermont and Wyoming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FAA8D3-4F64-4A4F-A2AA-BEB5A09BF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734D1-8BCF-4F6B-8C2C-67A07E74FCC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369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Youth Residential Treatment Centers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CMS has provided guidance that California allows for a YRTC to bill for two encounters per day per recipient</a:t>
            </a:r>
          </a:p>
          <a:p>
            <a:r>
              <a:rPr lang="en-US" dirty="0"/>
              <a:t>DHCFP has followed up with both the YRTC and the Medi-Cal to determine that mechanism or policy that supports this billing and is awaiting a response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734D1-8BCF-4F6B-8C2C-67A07E74FCC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E8145-5390-47BB-8BB6-6B429696B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Durable Medical Equipment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75829-2620-4E5B-9132-2CE3005F0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tribal clinics have requested the consideration of DME as a billable encounter under PT 47</a:t>
            </a:r>
          </a:p>
          <a:p>
            <a:r>
              <a:rPr lang="en-US" dirty="0"/>
              <a:t>DHCFP is awaiting guidance from CMS related to this issue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13F6FE-E8B2-44CE-A280-14E02BDD6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734D1-8BCF-4F6B-8C2C-67A07E74FCC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245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639ED-B796-4819-B43D-01BF1BF76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Provider Type 47 expenditures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4838F-445A-4DD2-9B56-711D01181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The following chart represents expenditures that occur for patients identified as receiving services under PT 47 and also access services outside of the tribal clinic</a:t>
            </a:r>
          </a:p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582993-544E-439F-98A2-482AE171B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734D1-8BCF-4F6B-8C2C-67A07E74FCC1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41F01E-32D1-4E6D-B14C-9A70B8ECF5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2276922"/>
            <a:ext cx="6400800" cy="3849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25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83DABBF-F908-4F86-B5F9-2903FC9E20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6799" y="1143000"/>
            <a:ext cx="6950402" cy="498316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C851DB-3E59-4B39-B3D6-B0972D1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734D1-8BCF-4F6B-8C2C-67A07E74FCC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288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7B450-86D1-41D8-86A5-801937126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2810"/>
            <a:ext cx="8229600" cy="1235990"/>
          </a:xfrm>
        </p:spPr>
        <p:txBody>
          <a:bodyPr>
            <a:normAutofit fontScale="90000"/>
          </a:bodyPr>
          <a:lstStyle/>
          <a:p>
            <a:r>
              <a:rPr lang="en-US" dirty="0"/>
              <a:t>PT 47 – Physician Services Outside of the Tribal Clinic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A1B7C10-DBC8-438C-AB54-0B83F54881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28800"/>
            <a:ext cx="7696200" cy="4139622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21C059-D34F-43AD-AE26-E98A2EF62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734D1-8BCF-4F6B-8C2C-67A07E74FCC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874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C20E041-8A0A-4706-9D15-67E3FC87CB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1114852"/>
            <a:ext cx="7620000" cy="5011311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12EA6D-9A76-4D58-B671-1FE7AB4F9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734D1-8BCF-4F6B-8C2C-67A07E74FCC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05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2D98D1F-8F7B-4705-8A0F-2AAD026C51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914400"/>
            <a:ext cx="7238999" cy="521176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2C6BDE-653F-4904-8066-BA7D9C18D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734D1-8BCF-4F6B-8C2C-67A07E74FCC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2621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presentation template (3696_0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5B3A298B8C224F82A320BE635D1A36" ma:contentTypeVersion="0" ma:contentTypeDescription="Create a new document." ma:contentTypeScope="" ma:versionID="752494a4928ad1f68b134e319469b8b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ADD31D-57AD-4560-8881-586ECD087D4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882617-A03A-498A-BD9D-0CD4327C451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305E6CA-CED8-4A13-8555-709996C57A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 template (3696_0)</Template>
  <TotalTime>1239</TotalTime>
  <Words>394</Words>
  <Application>Microsoft Office PowerPoint</Application>
  <PresentationFormat>On-screen Show (4:3)</PresentationFormat>
  <Paragraphs>43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presentation template (3696_0)</vt:lpstr>
      <vt:lpstr>Tribal Consultation April 10, 2019</vt:lpstr>
      <vt:lpstr>Telepharmacy Options</vt:lpstr>
      <vt:lpstr>Youth Residential Treatment Centers</vt:lpstr>
      <vt:lpstr>Durable Medical Equipment</vt:lpstr>
      <vt:lpstr>Provider Type 47 expenditures</vt:lpstr>
      <vt:lpstr>PowerPoint Presentation</vt:lpstr>
      <vt:lpstr>PT 47 – Physician Services Outside of the Tribal Clinic</vt:lpstr>
      <vt:lpstr>PowerPoint Presentation</vt:lpstr>
      <vt:lpstr>PowerPoint Presentation</vt:lpstr>
      <vt:lpstr>Tribal Administrative Claiming</vt:lpstr>
      <vt:lpstr>AI/AN Medical Homes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Ericka Sorensen</dc:creator>
  <cp:lastModifiedBy>Krista Hyatt</cp:lastModifiedBy>
  <cp:revision>34</cp:revision>
  <dcterms:created xsi:type="dcterms:W3CDTF">2014-08-29T18:13:45Z</dcterms:created>
  <dcterms:modified xsi:type="dcterms:W3CDTF">2019-04-09T14:17:59Z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0x010100CA5B3A298B8C224F82A320BE635D1A36</vt:lpwstr>
  </property>
</Properties>
</file>